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37"/>
  </p:handoutMasterIdLst>
  <p:sldIdLst>
    <p:sldId id="256" r:id="rId4"/>
    <p:sldId id="751" r:id="rId5"/>
    <p:sldId id="279" r:id="rId6"/>
    <p:sldId id="759" r:id="rId8"/>
    <p:sldId id="760" r:id="rId9"/>
    <p:sldId id="966" r:id="rId10"/>
    <p:sldId id="1234" r:id="rId11"/>
    <p:sldId id="1200" r:id="rId12"/>
    <p:sldId id="1235" r:id="rId13"/>
    <p:sldId id="1254" r:id="rId14"/>
    <p:sldId id="1255" r:id="rId15"/>
    <p:sldId id="1202" r:id="rId16"/>
    <p:sldId id="1256" r:id="rId17"/>
    <p:sldId id="1257" r:id="rId18"/>
    <p:sldId id="1258" r:id="rId19"/>
    <p:sldId id="1203" r:id="rId20"/>
    <p:sldId id="1259" r:id="rId21"/>
    <p:sldId id="1238" r:id="rId22"/>
    <p:sldId id="1260" r:id="rId23"/>
    <p:sldId id="1205" r:id="rId24"/>
    <p:sldId id="1261" r:id="rId25"/>
    <p:sldId id="1262" r:id="rId26"/>
    <p:sldId id="1263" r:id="rId27"/>
    <p:sldId id="1207" r:id="rId28"/>
    <p:sldId id="1208" r:id="rId29"/>
    <p:sldId id="1209" r:id="rId30"/>
    <p:sldId id="1210" r:id="rId31"/>
    <p:sldId id="997" r:id="rId32"/>
    <p:sldId id="1221" r:id="rId33"/>
    <p:sldId id="1240" r:id="rId34"/>
    <p:sldId id="1241" r:id="rId35"/>
    <p:sldId id="270" r:id="rId36"/>
  </p:sldIdLst>
  <p:sldSz cx="12192000" cy="6858000"/>
  <p:notesSz cx="7103745" cy="10234295"/>
  <p:embeddedFontLst>
    <p:embeddedFont>
      <p:font typeface="黑体" panose="02010609060101010101" charset="-122"/>
      <p:regular r:id="rId42"/>
    </p:embeddedFont>
    <p:embeddedFont>
      <p:font typeface="微软雅黑" panose="020B0503020204020204" charset="-122"/>
      <p:regular r:id="rId43"/>
    </p:embeddedFont>
    <p:embeddedFont>
      <p:font typeface="华文细黑" panose="02010600040101010101" charset="-122"/>
      <p:regular r:id="rId4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1AA3AA"/>
    <a:srgbClr val="1F74AD"/>
    <a:srgbClr val="3498DB"/>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38"/>
        <p:guide pos="38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font" Target="fonts/font3.fntdata"/><Relationship Id="rId43" Type="http://schemas.openxmlformats.org/officeDocument/2006/relationships/font" Target="fonts/font2.fntdata"/><Relationship Id="rId42" Type="http://schemas.openxmlformats.org/officeDocument/2006/relationships/font" Target="fonts/font1.fntdata"/><Relationship Id="rId41" Type="http://schemas.openxmlformats.org/officeDocument/2006/relationships/commentAuthors" Target="commentAuthors.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4" Type="http://schemas.openxmlformats.org/officeDocument/2006/relationships/slideLayout" Target="../slideLayouts/slideLayout12.xml"/><Relationship Id="rId13" Type="http://schemas.openxmlformats.org/officeDocument/2006/relationships/tags" Target="../tags/tag32.xml"/><Relationship Id="rId12" Type="http://schemas.openxmlformats.org/officeDocument/2006/relationships/tags" Target="../tags/tag31.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1" Type="http://schemas.openxmlformats.org/officeDocument/2006/relationships/slideLayout" Target="../slideLayouts/slideLayout12.xml"/><Relationship Id="rId10" Type="http://schemas.openxmlformats.org/officeDocument/2006/relationships/tags" Target="../tags/tag41.xml"/><Relationship Id="rId1" Type="http://schemas.openxmlformats.org/officeDocument/2006/relationships/tags" Target="../tags/tag3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3.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4.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9.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105275"/>
            <a:chOff x="960" y="2111"/>
            <a:chExt cx="17280" cy="6465"/>
          </a:xfrm>
        </p:grpSpPr>
        <p:sp>
          <p:nvSpPr>
            <p:cNvPr id="22" name="矩形: 圆角 1128"/>
            <p:cNvSpPr/>
            <p:nvPr>
              <p:custDataLst>
                <p:tags r:id="rId1"/>
              </p:custDataLst>
            </p:nvPr>
          </p:nvSpPr>
          <p:spPr>
            <a:xfrm>
              <a:off x="960" y="2111"/>
              <a:ext cx="17280" cy="6465"/>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42" y="7855"/>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78" y="2982"/>
              <a:ext cx="15443"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（三）技术服务机构与人员的职责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及《母婴保健法实施办法》规定的医疗保健机构是指依据《母婴保健法》开展母婴保健业务的各级妇幼保健机构以及其他开展母婴保健技术服务的机构。医疗保健机构应当为公民提供婚前保健服务和为育龄妇女与孕产妇提供孕产期保健服务。医疗保健机构开展婚前医学检查，必须经设区的市级以上卫生行政部门审批；开展结扎手术和终止妊娠手术，必须经县级以上卫生行政部门审批；开展遗传病诊断和产前诊断，必须经省级卫生行政部门审批，均需取得《母婴保健技术服务执业许可证》。</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21882" y="116434"/>
            <a:ext cx="661543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四、母婴保健法的执行机构及其职责</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79470" y="2455545"/>
            <a:ext cx="8014335" cy="24130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五、母婴保健技术服务</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77920" y="2878455"/>
            <a:ext cx="7417435"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技术服务主要包括下列事项：①有关母婴保健的科普宣传、教育和咨询；②婚前医学检查；③产前诊断和遗传病诊断；④助产技术；⑤实施医学上需要的节育手术；⑥新生儿疾病筛查；⑦有关生育、节育、不育的其他生殖保健服务。</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22805" y="1913255"/>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婚前保健</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custDataLst>
              <p:tags r:id="rId1"/>
            </p:custDataLst>
          </p:nvPr>
        </p:nvSpPr>
        <p:spPr>
          <a:xfrm>
            <a:off x="4624705" y="1785938"/>
            <a:ext cx="2533650"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buClrTx/>
              <a:buSzTx/>
              <a:buFontTx/>
            </a:pPr>
            <a:r>
              <a:rPr lang="en-US" altLang="zh-CN" sz="1600" b="1" strike="noStrike" spc="150" noProof="1" dirty="0">
                <a:solidFill>
                  <a:srgbClr val="FFFFFF"/>
                </a:solidFill>
                <a:uFillTx/>
                <a:latin typeface="微软雅黑" panose="020B0503020204020204" charset="-122"/>
                <a:ea typeface="微软雅黑" panose="020B0503020204020204" charset="-122"/>
                <a:cs typeface="Arial" panose="020B0604020202020204" pitchFamily="34" charset="0"/>
              </a:rPr>
              <a:t>（二）婚前卫生咨询</a:t>
            </a:r>
            <a:endParaRPr lang="en-US" altLang="zh-CN" sz="1600" b="1" strike="noStrike" spc="150" noProof="1" dirty="0">
              <a:solidFill>
                <a:srgbClr val="FFFFFF"/>
              </a:solidFill>
              <a:uFillTx/>
              <a:latin typeface="微软雅黑" panose="020B0503020204020204" charset="-122"/>
              <a:ea typeface="微软雅黑" panose="020B0503020204020204" charset="-122"/>
              <a:cs typeface="Arial" panose="020B0604020202020204" pitchFamily="34" charset="0"/>
            </a:endParaRPr>
          </a:p>
        </p:txBody>
      </p:sp>
      <p:sp>
        <p:nvSpPr>
          <p:cNvPr id="21" name="矩形 20"/>
          <p:cNvSpPr/>
          <p:nvPr>
            <p:custDataLst>
              <p:tags r:id="rId2"/>
            </p:custDataLst>
          </p:nvPr>
        </p:nvSpPr>
        <p:spPr>
          <a:xfrm>
            <a:off x="4624705" y="2259330"/>
            <a:ext cx="2533650" cy="313309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charset="-122"/>
              <a:ea typeface="微软雅黑" panose="020B0503020204020204" charset="-122"/>
            </a:endParaRPr>
          </a:p>
        </p:txBody>
      </p:sp>
      <p:sp>
        <p:nvSpPr>
          <p:cNvPr id="23" name="矩形 22"/>
          <p:cNvSpPr/>
          <p:nvPr>
            <p:custDataLst>
              <p:tags r:id="rId3"/>
            </p:custDataLst>
          </p:nvPr>
        </p:nvSpPr>
        <p:spPr>
          <a:xfrm>
            <a:off x="7461568" y="178593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600" b="1" strike="noStrike" spc="150" noProof="1" dirty="0">
                <a:solidFill>
                  <a:srgbClr val="FFFFFF"/>
                </a:solidFill>
                <a:effectLst/>
                <a:uFillTx/>
                <a:latin typeface="微软雅黑" panose="020B0503020204020204" charset="-122"/>
                <a:ea typeface="微软雅黑" panose="020B0503020204020204" charset="-122"/>
                <a:cs typeface="Arial" panose="020B0604020202020204" pitchFamily="34" charset="0"/>
              </a:rPr>
              <a:t>（三）婚前医学检查</a:t>
            </a:r>
            <a:endParaRPr lang="en-US" altLang="zh-CN" sz="1600" b="1" strike="noStrike" spc="150" noProof="1" dirty="0">
              <a:solidFill>
                <a:srgbClr val="FFFFFF"/>
              </a:solidFill>
              <a:effectLst/>
              <a:uFillTx/>
              <a:latin typeface="微软雅黑" panose="020B0503020204020204" charset="-122"/>
              <a:ea typeface="微软雅黑" panose="020B0503020204020204" charset="-122"/>
              <a:cs typeface="Arial" panose="020B0604020202020204" pitchFamily="34" charset="0"/>
            </a:endParaRPr>
          </a:p>
        </p:txBody>
      </p:sp>
      <p:sp>
        <p:nvSpPr>
          <p:cNvPr id="24" name="矩形 23"/>
          <p:cNvSpPr/>
          <p:nvPr>
            <p:custDataLst>
              <p:tags r:id="rId4"/>
            </p:custDataLst>
          </p:nvPr>
        </p:nvSpPr>
        <p:spPr>
          <a:xfrm>
            <a:off x="7461885" y="2259330"/>
            <a:ext cx="2532380" cy="3099435"/>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charset="-122"/>
              <a:ea typeface="微软雅黑" panose="020B0503020204020204" charset="-122"/>
            </a:endParaRPr>
          </a:p>
        </p:txBody>
      </p:sp>
      <p:sp>
        <p:nvSpPr>
          <p:cNvPr id="2" name="矩形 1"/>
          <p:cNvSpPr/>
          <p:nvPr>
            <p:custDataLst>
              <p:tags r:id="rId5"/>
            </p:custDataLst>
          </p:nvPr>
        </p:nvSpPr>
        <p:spPr>
          <a:xfrm>
            <a:off x="1789430" y="1785938"/>
            <a:ext cx="2532063" cy="473075"/>
          </a:xfrm>
          <a:prstGeom prst="rect">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r>
              <a:rPr lang="en-US" altLang="zh-CN" sz="1600" b="1" strike="noStrike" spc="150" noProof="1" dirty="0">
                <a:solidFill>
                  <a:srgbClr val="FFFFFF"/>
                </a:solidFill>
                <a:uFillTx/>
                <a:latin typeface="微软雅黑" panose="020B0503020204020204" charset="-122"/>
                <a:ea typeface="微软雅黑" panose="020B0503020204020204" charset="-122"/>
                <a:cs typeface="Arial" panose="020B0604020202020204" pitchFamily="34" charset="0"/>
              </a:rPr>
              <a:t>（一）婚前卫生指导</a:t>
            </a:r>
            <a:endParaRPr lang="en-US" altLang="zh-CN" sz="1600" b="1" strike="noStrike" spc="150" noProof="1" dirty="0">
              <a:solidFill>
                <a:srgbClr val="FFFFFF"/>
              </a:solidFill>
              <a:uFillTx/>
              <a:latin typeface="微软雅黑" panose="020B0503020204020204" charset="-122"/>
              <a:ea typeface="微软雅黑" panose="020B0503020204020204" charset="-122"/>
              <a:cs typeface="Arial" panose="020B0604020202020204" pitchFamily="34" charset="0"/>
            </a:endParaRPr>
          </a:p>
        </p:txBody>
      </p:sp>
      <p:sp>
        <p:nvSpPr>
          <p:cNvPr id="5" name="矩形 4"/>
          <p:cNvSpPr/>
          <p:nvPr>
            <p:custDataLst>
              <p:tags r:id="rId6"/>
            </p:custDataLst>
          </p:nvPr>
        </p:nvSpPr>
        <p:spPr>
          <a:xfrm>
            <a:off x="1789430" y="2259330"/>
            <a:ext cx="2532380" cy="3133090"/>
          </a:xfrm>
          <a:prstGeom prst="rect">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charset="-122"/>
              <a:ea typeface="微软雅黑" panose="020B0503020204020204" charset="-122"/>
            </a:endParaRPr>
          </a:p>
        </p:txBody>
      </p:sp>
      <p:sp>
        <p:nvSpPr>
          <p:cNvPr id="25" name="矩形 24"/>
          <p:cNvSpPr/>
          <p:nvPr>
            <p:custDataLst>
              <p:tags r:id="rId7"/>
            </p:custDataLst>
          </p:nvPr>
        </p:nvSpPr>
        <p:spPr>
          <a:xfrm>
            <a:off x="1838960" y="2456180"/>
            <a:ext cx="2365375" cy="2130425"/>
          </a:xfrm>
          <a:prstGeom prst="rect">
            <a:avLst/>
          </a:prstGeom>
        </p:spPr>
        <p:txBody>
          <a:bodyPr wrap="square" tIns="46800" bIns="46800">
            <a:noAutofit/>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rPr>
              <a:t>婚前卫生指导是指对准新郎、准新娘双方进行关于性卫生知识、生育知识和遗传病知识等生殖健康教育的过程。</a:t>
            </a:r>
            <a:endParaRPr lang="zh-CN" altLang="en-US" sz="1400" b="0" strike="noStrike" spc="150"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6" name="矩形 25"/>
          <p:cNvSpPr/>
          <p:nvPr>
            <p:custDataLst>
              <p:tags r:id="rId8"/>
            </p:custDataLst>
          </p:nvPr>
        </p:nvSpPr>
        <p:spPr>
          <a:xfrm>
            <a:off x="7550150" y="2456180"/>
            <a:ext cx="2334895" cy="2368550"/>
          </a:xfrm>
          <a:prstGeom prst="rect">
            <a:avLst/>
          </a:prstGeom>
        </p:spPr>
        <p:txBody>
          <a:bodyPr wrap="square" tIns="46800" bIns="46800"/>
          <a:p>
            <a:pPr lvl="0" algn="just" fontAlgn="base">
              <a:lnSpc>
                <a:spcPct val="120000"/>
              </a:lnSpc>
              <a:spcAft>
                <a:spcPts val="1000"/>
              </a:spcAft>
              <a:defRPr/>
            </a:pPr>
            <a:r>
              <a:rPr lang="zh-CN" altLang="en-US" sz="1400" b="0" strike="noStrike"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rPr>
              <a:t>《母婴保健法实施办法》规定，在实行婚前医学检查的地区，准备结婚的男女双方在办理结婚登记前，应当到医疗、保健机构进行婚前医学检查。</a:t>
            </a:r>
            <a:endParaRPr lang="zh-CN" altLang="en-US" sz="1400" b="0" strike="noStrike"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7" name="矩形 26"/>
          <p:cNvSpPr/>
          <p:nvPr>
            <p:custDataLst>
              <p:tags r:id="rId9"/>
            </p:custDataLst>
          </p:nvPr>
        </p:nvSpPr>
        <p:spPr>
          <a:xfrm>
            <a:off x="4743450" y="2456180"/>
            <a:ext cx="2334260" cy="2368550"/>
          </a:xfrm>
          <a:prstGeom prst="rect">
            <a:avLst/>
          </a:prstGeom>
        </p:spPr>
        <p:txBody>
          <a:bodyPr wrap="square" tIns="46800" bIns="46800">
            <a:normAutofit/>
          </a:bodyPr>
          <a:p>
            <a:pPr lvl="0" algn="just" fontAlgn="base">
              <a:lnSpc>
                <a:spcPct val="120000"/>
              </a:lnSpc>
              <a:spcAft>
                <a:spcPts val="1000"/>
              </a:spcAft>
              <a:defRPr/>
            </a:pPr>
            <a:r>
              <a:rPr lang="zh-CN" altLang="en-US" sz="1400" b="0" strike="noStrike" spc="150"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rPr>
              <a:t>婚前卫生咨询是指专业医师为服务对象对有关婚配、生育保健等问题提供医学科学信息，对可能产生的后果进行指导，并提出适当的建议。</a:t>
            </a:r>
            <a:endParaRPr lang="zh-CN" altLang="en-US" sz="1400" b="0" strike="noStrike" spc="150" noProof="1">
              <a:solidFill>
                <a:schemeClr val="tx1">
                  <a:lumMod val="85000"/>
                  <a:lumOff val="15000"/>
                </a:schemeClr>
              </a:solidFill>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31" name="等腰三角形 30"/>
          <p:cNvSpPr/>
          <p:nvPr>
            <p:custDataLst>
              <p:tags r:id="rId10"/>
            </p:custDataLst>
          </p:nvPr>
        </p:nvSpPr>
        <p:spPr>
          <a:xfrm rot="5400000">
            <a:off x="4224655" y="450056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charset="-122"/>
              <a:ea typeface="微软雅黑" panose="020B0503020204020204" charset="-122"/>
            </a:endParaRPr>
          </a:p>
        </p:txBody>
      </p:sp>
      <p:sp>
        <p:nvSpPr>
          <p:cNvPr id="32" name="等腰三角形 31"/>
          <p:cNvSpPr/>
          <p:nvPr>
            <p:custDataLst>
              <p:tags r:id="rId11"/>
            </p:custDataLst>
          </p:nvPr>
        </p:nvSpPr>
        <p:spPr>
          <a:xfrm rot="5400000">
            <a:off x="7064693" y="4500563"/>
            <a:ext cx="498475" cy="298450"/>
          </a:xfrm>
          <a:prstGeom prst="triangle">
            <a:avLst/>
          </a:prstGeom>
          <a:solidFill>
            <a:srgbClr val="5B9BD4"/>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p>
            <a:pPr algn="ctr" fontAlgn="base"/>
            <a:endParaRPr lang="zh-CN" altLang="en-US" strike="noStrike" noProof="1">
              <a:latin typeface="微软雅黑" panose="020B0503020204020204" charset="-122"/>
              <a:ea typeface="微软雅黑" panose="020B0503020204020204" charset="-122"/>
            </a:endParaRPr>
          </a:p>
        </p:txBody>
      </p:sp>
      <p:sp>
        <p:nvSpPr>
          <p:cNvPr id="4" name="Title 6"/>
          <p:cNvSpPr txBox="1"/>
          <p:nvPr>
            <p:custDataLst>
              <p:tags r:id="rId12"/>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一、婚前保健服务内容</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 name="圆角矩形 37"/>
          <p:cNvSpPr/>
          <p:nvPr>
            <p:custDataLst>
              <p:tags r:id="rId1"/>
            </p:custDataLst>
          </p:nvPr>
        </p:nvSpPr>
        <p:spPr>
          <a:xfrm>
            <a:off x="546100" y="1730375"/>
            <a:ext cx="10937875" cy="3889375"/>
          </a:xfrm>
          <a:prstGeom prst="roundRect">
            <a:avLst>
              <a:gd name="adj" fmla="val 0"/>
            </a:avLst>
          </a:prstGeom>
          <a:solidFill>
            <a:srgbClr val="D3ECF1">
              <a:alpha val="40000"/>
            </a:srgbClr>
          </a:solidFill>
          <a:ln>
            <a:noFill/>
          </a:ln>
        </p:spPr>
        <p:style>
          <a:lnRef idx="1">
            <a:schemeClr val="accent1"/>
          </a:lnRef>
          <a:fillRef idx="3">
            <a:schemeClr val="accent1"/>
          </a:fillRef>
          <a:effectRef idx="2">
            <a:schemeClr val="accent1"/>
          </a:effectRef>
          <a:fontRef idx="minor">
            <a:schemeClr val="lt1"/>
          </a:fontRef>
        </p:style>
        <p:txBody>
          <a:bodyPr rtlCol="0" anchor="ctr"/>
          <a:p>
            <a:pPr algn="ctr" fontAlgn="base"/>
            <a:endParaRPr lang="zh-CN" altLang="en-US" sz="1800" strike="noStrike" noProof="1"/>
          </a:p>
        </p:txBody>
      </p:sp>
      <p:grpSp>
        <p:nvGrpSpPr>
          <p:cNvPr id="125" name="组合 124"/>
          <p:cNvGrpSpPr/>
          <p:nvPr/>
        </p:nvGrpSpPr>
        <p:grpSpPr>
          <a:xfrm>
            <a:off x="1016000" y="2193925"/>
            <a:ext cx="5464175" cy="727075"/>
            <a:chOff x="7657" y="3740"/>
            <a:chExt cx="9414" cy="1238"/>
          </a:xfrm>
        </p:grpSpPr>
        <p:sp>
          <p:nvSpPr>
            <p:cNvPr id="103" name="任意多边形 102"/>
            <p:cNvSpPr/>
            <p:nvPr>
              <p:custDataLst>
                <p:tags r:id="rId2"/>
              </p:custDataLst>
            </p:nvPr>
          </p:nvSpPr>
          <p:spPr>
            <a:xfrm>
              <a:off x="7657" y="3740"/>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59EFF"/>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charset="-122"/>
                  <a:ea typeface="微软雅黑" panose="020B0503020204020204" charset="-122"/>
                  <a:cs typeface="+mn-cs"/>
                </a:rPr>
                <a:t>1</a:t>
              </a:r>
              <a:endParaRPr lang="en-US" b="1" strike="noStrike" spc="100" noProof="1">
                <a:solidFill>
                  <a:schemeClr val="bg1"/>
                </a:solidFill>
                <a:latin typeface="微软雅黑" panose="020B0503020204020204" charset="-122"/>
                <a:ea typeface="微软雅黑" panose="020B0503020204020204" charset="-122"/>
              </a:endParaRPr>
            </a:p>
          </p:txBody>
        </p:sp>
        <p:sp>
          <p:nvSpPr>
            <p:cNvPr id="106" name="矩形 105"/>
            <p:cNvSpPr/>
            <p:nvPr>
              <p:custDataLst>
                <p:tags r:id="rId3"/>
              </p:custDataLst>
            </p:nvPr>
          </p:nvSpPr>
          <p:spPr>
            <a:xfrm>
              <a:off x="8523" y="3811"/>
              <a:ext cx="8548" cy="1167"/>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400" b="1" strike="noStrike" spc="100" noProof="1">
                  <a:solidFill>
                    <a:srgbClr val="359EFF"/>
                  </a:solidFill>
                  <a:uFillTx/>
                  <a:latin typeface="微软雅黑" panose="020B0503020204020204" charset="-122"/>
                  <a:ea typeface="微软雅黑" panose="020B0503020204020204" charset="-122"/>
                  <a:cs typeface="+mn-cs"/>
                </a:rPr>
                <a:t>（一）建议不宜结婚</a:t>
              </a:r>
              <a:endParaRPr lang="zh-CN" altLang="en-US" sz="1400" b="1" strike="noStrike" spc="100" noProof="1">
                <a:solidFill>
                  <a:srgbClr val="359EFF"/>
                </a:solidFill>
                <a:uFillTx/>
                <a:latin typeface="微软雅黑" panose="020B0503020204020204" charset="-122"/>
                <a:ea typeface="微软雅黑" panose="020B0503020204020204" charset="-122"/>
                <a:cs typeface="+mn-cs"/>
              </a:endParaRPr>
            </a:p>
            <a:p>
              <a:pPr marL="0" lvl="0" indent="0" algn="just" fontAlgn="base">
                <a:lnSpc>
                  <a:spcPct val="120000"/>
                </a:lnSpc>
                <a:spcBef>
                  <a:spcPts val="0"/>
                </a:spcBef>
                <a:spcAft>
                  <a:spcPts val="0"/>
                </a:spcAft>
                <a:buSzPct val="100000"/>
              </a:pPr>
              <a:r>
                <a:rPr lang="zh-CN" altLang="en-US" sz="1400" b="1" strike="noStrike" spc="100" noProof="1">
                  <a:solidFill>
                    <a:schemeClr val="tx1">
                      <a:lumMod val="65000"/>
                      <a:lumOff val="35000"/>
                    </a:schemeClr>
                  </a:solidFill>
                  <a:uFillTx/>
                  <a:latin typeface="微软雅黑" panose="020B0503020204020204" charset="-122"/>
                  <a:ea typeface="微软雅黑" panose="020B0503020204020204" charset="-122"/>
                  <a:cs typeface="+mn-cs"/>
                </a:rPr>
                <a:t>《中华人民共和国婚姻法》规定，有下列情形之一的，禁止结婚：①直系血亲和三代以内的旁系血亲；②患有医学上认为不应当结婚的疾病。</a:t>
              </a:r>
              <a:endParaRPr lang="zh-CN" altLang="en-US" sz="1400" b="1" strike="noStrike" spc="10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26" name="组合 125"/>
          <p:cNvGrpSpPr/>
          <p:nvPr/>
        </p:nvGrpSpPr>
        <p:grpSpPr>
          <a:xfrm>
            <a:off x="1016000" y="3271682"/>
            <a:ext cx="5473700" cy="952739"/>
            <a:chOff x="7657" y="4747"/>
            <a:chExt cx="9428" cy="1625"/>
          </a:xfrm>
        </p:grpSpPr>
        <p:sp>
          <p:nvSpPr>
            <p:cNvPr id="107" name="任意多边形 106"/>
            <p:cNvSpPr/>
            <p:nvPr>
              <p:custDataLst>
                <p:tags r:id="rId4"/>
              </p:custDataLst>
            </p:nvPr>
          </p:nvSpPr>
          <p:spPr>
            <a:xfrm>
              <a:off x="7657" y="5086"/>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5C4FF"/>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charset="-122"/>
                  <a:ea typeface="微软雅黑" panose="020B0503020204020204" charset="-122"/>
                  <a:cs typeface="+mn-cs"/>
                </a:rPr>
                <a:t>2</a:t>
              </a:r>
              <a:endParaRPr lang="en-US" b="1" strike="noStrike" spc="100" noProof="1">
                <a:solidFill>
                  <a:schemeClr val="bg1"/>
                </a:solidFill>
                <a:latin typeface="微软雅黑" panose="020B0503020204020204" charset="-122"/>
                <a:ea typeface="微软雅黑" panose="020B0503020204020204" charset="-122"/>
              </a:endParaRPr>
            </a:p>
          </p:txBody>
        </p:sp>
        <p:sp>
          <p:nvSpPr>
            <p:cNvPr id="110" name="矩形 109"/>
            <p:cNvSpPr/>
            <p:nvPr>
              <p:custDataLst>
                <p:tags r:id="rId5"/>
              </p:custDataLst>
            </p:nvPr>
          </p:nvSpPr>
          <p:spPr>
            <a:xfrm>
              <a:off x="8537" y="4747"/>
              <a:ext cx="8548" cy="1625"/>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400" b="1" strike="noStrike" noProof="1">
                  <a:solidFill>
                    <a:srgbClr val="25C4FF"/>
                  </a:solidFill>
                  <a:uFillTx/>
                  <a:latin typeface="微软雅黑" panose="020B0503020204020204" charset="-122"/>
                  <a:ea typeface="微软雅黑" panose="020B0503020204020204" charset="-122"/>
                  <a:cs typeface="+mn-cs"/>
                </a:rPr>
                <a:t>（二）建议不宜生育</a:t>
              </a:r>
              <a:endParaRPr lang="zh-CN" altLang="en-US" sz="1400" b="1" strike="noStrike" noProof="1">
                <a:solidFill>
                  <a:srgbClr val="25C4FF"/>
                </a:solidFill>
                <a:uFillTx/>
                <a:latin typeface="微软雅黑" panose="020B0503020204020204" charset="-122"/>
                <a:ea typeface="微软雅黑" panose="020B0503020204020204" charset="-122"/>
                <a:cs typeface="+mn-cs"/>
              </a:endParaRPr>
            </a:p>
            <a:p>
              <a:pPr marL="0" lvl="0" indent="0" algn="just" fontAlgn="base">
                <a:lnSpc>
                  <a:spcPct val="120000"/>
                </a:lnSpc>
                <a:spcBef>
                  <a:spcPts val="0"/>
                </a:spcBef>
                <a:spcAft>
                  <a:spcPts val="0"/>
                </a:spcAft>
                <a:buSzPct val="100000"/>
              </a:pPr>
              <a:r>
                <a:rPr lang="zh-CN" altLang="en-US" sz="1400" b="1" strike="noStrike" noProof="1">
                  <a:solidFill>
                    <a:schemeClr val="tx1">
                      <a:lumMod val="65000"/>
                      <a:lumOff val="35000"/>
                    </a:schemeClr>
                  </a:solidFill>
                  <a:uFillTx/>
                  <a:latin typeface="微软雅黑" panose="020B0503020204020204" charset="-122"/>
                  <a:ea typeface="微软雅黑" panose="020B0503020204020204" charset="-122"/>
                  <a:cs typeface="+mn-cs"/>
                </a:rPr>
                <a:t>经婚前医学检查，对诊断患医学上认为不宜生育的严重遗传性疾病的，医师应当向男女双方说明情况，提出“建议不宜生育”的医学意见；经男女双方同意，采取长效避孕措施或者施行结扎手术后不生育的，可以结婚。</a:t>
              </a:r>
              <a:endParaRPr lang="zh-CN" altLang="en-US" sz="1400" b="1" strike="noStrike"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27" name="组合 126"/>
          <p:cNvGrpSpPr/>
          <p:nvPr/>
        </p:nvGrpSpPr>
        <p:grpSpPr>
          <a:xfrm>
            <a:off x="1016000" y="4545965"/>
            <a:ext cx="5464175" cy="700088"/>
            <a:chOff x="7657" y="6206"/>
            <a:chExt cx="9414" cy="1194"/>
          </a:xfrm>
        </p:grpSpPr>
        <p:sp>
          <p:nvSpPr>
            <p:cNvPr id="111" name="任意多边形 110"/>
            <p:cNvSpPr/>
            <p:nvPr>
              <p:custDataLst>
                <p:tags r:id="rId6"/>
              </p:custDataLst>
            </p:nvPr>
          </p:nvSpPr>
          <p:spPr>
            <a:xfrm>
              <a:off x="7657" y="6206"/>
              <a:ext cx="680" cy="6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nchorCtr="0"/>
            <a:p>
              <a:pPr algn="ctr" fontAlgn="base">
                <a:lnSpc>
                  <a:spcPct val="130000"/>
                </a:lnSpc>
              </a:pPr>
              <a:r>
                <a:rPr lang="en-US" b="1" strike="noStrike" spc="100" noProof="1">
                  <a:solidFill>
                    <a:schemeClr val="bg1"/>
                  </a:solidFill>
                  <a:latin typeface="微软雅黑" panose="020B0503020204020204" charset="-122"/>
                  <a:ea typeface="微软雅黑" panose="020B0503020204020204" charset="-122"/>
                  <a:cs typeface="+mn-cs"/>
                </a:rPr>
                <a:t>3</a:t>
              </a:r>
              <a:endParaRPr lang="en-US" b="1" strike="noStrike" spc="100" noProof="1">
                <a:solidFill>
                  <a:schemeClr val="bg1"/>
                </a:solidFill>
                <a:latin typeface="微软雅黑" panose="020B0503020204020204" charset="-122"/>
                <a:ea typeface="微软雅黑" panose="020B0503020204020204" charset="-122"/>
              </a:endParaRPr>
            </a:p>
          </p:txBody>
        </p:sp>
        <p:sp>
          <p:nvSpPr>
            <p:cNvPr id="114" name="矩形 113"/>
            <p:cNvSpPr/>
            <p:nvPr>
              <p:custDataLst>
                <p:tags r:id="rId7"/>
              </p:custDataLst>
            </p:nvPr>
          </p:nvSpPr>
          <p:spPr>
            <a:xfrm>
              <a:off x="8523" y="6233"/>
              <a:ext cx="8548" cy="1167"/>
            </a:xfrm>
            <a:prstGeom prst="rect">
              <a:avLst/>
            </a:prstGeom>
          </p:spPr>
          <p:txBody>
            <a:bodyPr wrap="square" lIns="90000" tIns="0" rIns="90000" bIns="46800" anchor="ctr" anchorCtr="0"/>
            <a:p>
              <a:pPr marL="0" lvl="0" indent="0" algn="just" fontAlgn="base">
                <a:lnSpc>
                  <a:spcPct val="120000"/>
                </a:lnSpc>
                <a:spcBef>
                  <a:spcPts val="0"/>
                </a:spcBef>
                <a:spcAft>
                  <a:spcPts val="0"/>
                </a:spcAft>
                <a:buSzPct val="100000"/>
              </a:pPr>
              <a:r>
                <a:rPr lang="zh-CN" altLang="en-US" sz="1400" b="1" strike="noStrike" spc="100" noProof="1">
                  <a:solidFill>
                    <a:srgbClr val="4472C4"/>
                  </a:solidFill>
                  <a:uFillTx/>
                  <a:latin typeface="微软雅黑" panose="020B0503020204020204" charset="-122"/>
                  <a:ea typeface="微软雅黑" panose="020B0503020204020204" charset="-122"/>
                  <a:cs typeface="+mn-cs"/>
                </a:rPr>
                <a:t>（三）建议暂缓结婚</a:t>
              </a:r>
              <a:endParaRPr lang="zh-CN" altLang="en-US" sz="1400" b="1" strike="noStrike" spc="100" noProof="1">
                <a:solidFill>
                  <a:srgbClr val="4472C4"/>
                </a:solidFill>
                <a:uFillTx/>
                <a:latin typeface="微软雅黑" panose="020B0503020204020204" charset="-122"/>
                <a:ea typeface="微软雅黑" panose="020B0503020204020204" charset="-122"/>
                <a:cs typeface="+mn-cs"/>
              </a:endParaRPr>
            </a:p>
            <a:p>
              <a:pPr marL="0" lvl="0" indent="0" algn="just" fontAlgn="base">
                <a:lnSpc>
                  <a:spcPct val="120000"/>
                </a:lnSpc>
                <a:spcBef>
                  <a:spcPts val="0"/>
                </a:spcBef>
                <a:spcAft>
                  <a:spcPts val="0"/>
                </a:spcAft>
                <a:buSzPct val="100000"/>
              </a:pPr>
              <a:r>
                <a:rPr lang="zh-CN" altLang="en-US" sz="1400" b="1" strike="noStrike" spc="100" noProof="1">
                  <a:solidFill>
                    <a:schemeClr val="tx1">
                      <a:lumMod val="65000"/>
                      <a:lumOff val="35000"/>
                    </a:schemeClr>
                  </a:solidFill>
                  <a:uFillTx/>
                  <a:latin typeface="微软雅黑" panose="020B0503020204020204" charset="-122"/>
                  <a:ea typeface="微软雅黑" panose="020B0503020204020204" charset="-122"/>
                  <a:cs typeface="+mn-cs"/>
                </a:rPr>
                <a:t>经婚前医学检查，对患指定传染病在传染期内或者有关精神病在发病期内的，医师应当提出“建议暂缓结婚”的医学意见；准备结婚的男女双方应当暂缓结婚。</a:t>
              </a:r>
              <a:endParaRPr lang="zh-CN" altLang="en-US" sz="1400" b="1" strike="noStrike" spc="10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sp>
        <p:nvSpPr>
          <p:cNvPr id="2" name="Title 6"/>
          <p:cNvSpPr txBox="1"/>
          <p:nvPr>
            <p:custDataLst>
              <p:tags r:id="rId8"/>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二、婚前保健服务报告</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615315" y="1122045"/>
            <a:ext cx="10092055" cy="368300"/>
          </a:xfrm>
          <a:prstGeom prst="rect">
            <a:avLst/>
          </a:prstGeom>
          <a:noFill/>
        </p:spPr>
        <p:txBody>
          <a:bodyPr wrap="square" rtlCol="0">
            <a:spAutoFit/>
          </a:bodyPr>
          <a:p>
            <a:r>
              <a:rPr lang="zh-CN" altLang="en-US" b="1">
                <a:solidFill>
                  <a:srgbClr val="2E75B6"/>
                </a:solidFill>
              </a:rPr>
              <a:t>婚前保健服务报告是指经过婚前保健服务后所应做出的结论。通常有如下结论。</a:t>
            </a:r>
            <a:endParaRPr lang="zh-CN" altLang="en-US" b="1">
              <a:solidFill>
                <a:srgbClr val="2E75B6"/>
              </a:solidFill>
            </a:endParaRPr>
          </a:p>
        </p:txBody>
      </p:sp>
      <p:pic>
        <p:nvPicPr>
          <p:cNvPr id="5" name="图片 4"/>
          <p:cNvPicPr>
            <a:picLocks noChangeAspect="1"/>
          </p:cNvPicPr>
          <p:nvPr/>
        </p:nvPicPr>
        <p:blipFill>
          <a:blip r:embed="rId9"/>
          <a:stretch>
            <a:fillRect/>
          </a:stretch>
        </p:blipFill>
        <p:spPr>
          <a:xfrm>
            <a:off x="7344410" y="2308860"/>
            <a:ext cx="3362960" cy="2874010"/>
          </a:xfrm>
          <a:prstGeom prst="roundRect">
            <a:avLst/>
          </a:prstGeom>
        </p:spPr>
      </p:pic>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500" fill="hold"/>
                                        <p:tgtEl>
                                          <p:spTgt spid="125"/>
                                        </p:tgtEl>
                                        <p:attrNameLst>
                                          <p:attrName>ppt_x</p:attrName>
                                        </p:attrNameLst>
                                      </p:cBhvr>
                                      <p:tavLst>
                                        <p:tav tm="0">
                                          <p:val>
                                            <p:strVal val="#ppt_x"/>
                                          </p:val>
                                        </p:tav>
                                        <p:tav tm="100000">
                                          <p:val>
                                            <p:strVal val="#ppt_x"/>
                                          </p:val>
                                        </p:tav>
                                      </p:tavLst>
                                    </p:anim>
                                    <p:anim calcmode="lin" valueType="num">
                                      <p:cBhvr>
                                        <p:cTn id="8" dur="500" fill="hold"/>
                                        <p:tgtEl>
                                          <p:spTgt spid="1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6"/>
                                        </p:tgtEl>
                                        <p:attrNameLst>
                                          <p:attrName>style.visibility</p:attrName>
                                        </p:attrNameLst>
                                      </p:cBhvr>
                                      <p:to>
                                        <p:strVal val="visible"/>
                                      </p:to>
                                    </p:set>
                                    <p:anim calcmode="lin" valueType="num">
                                      <p:cBhvr>
                                        <p:cTn id="12" dur="500" fill="hold"/>
                                        <p:tgtEl>
                                          <p:spTgt spid="126"/>
                                        </p:tgtEl>
                                        <p:attrNameLst>
                                          <p:attrName>ppt_x</p:attrName>
                                        </p:attrNameLst>
                                      </p:cBhvr>
                                      <p:tavLst>
                                        <p:tav tm="0">
                                          <p:val>
                                            <p:strVal val="#ppt_x"/>
                                          </p:val>
                                        </p:tav>
                                        <p:tav tm="100000">
                                          <p:val>
                                            <p:strVal val="#ppt_x"/>
                                          </p:val>
                                        </p:tav>
                                      </p:tavLst>
                                    </p:anim>
                                    <p:anim calcmode="lin" valueType="num">
                                      <p:cBhvr>
                                        <p:cTn id="13" dur="500" fill="hold"/>
                                        <p:tgtEl>
                                          <p:spTgt spid="1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7"/>
                                        </p:tgtEl>
                                        <p:attrNameLst>
                                          <p:attrName>style.visibility</p:attrName>
                                        </p:attrNameLst>
                                      </p:cBhvr>
                                      <p:to>
                                        <p:strVal val="visible"/>
                                      </p:to>
                                    </p:set>
                                    <p:anim calcmode="lin" valueType="num">
                                      <p:cBhvr>
                                        <p:cTn id="17" dur="500" fill="hold"/>
                                        <p:tgtEl>
                                          <p:spTgt spid="127"/>
                                        </p:tgtEl>
                                        <p:attrNameLst>
                                          <p:attrName>ppt_x</p:attrName>
                                        </p:attrNameLst>
                                      </p:cBhvr>
                                      <p:tavLst>
                                        <p:tav tm="0">
                                          <p:val>
                                            <p:strVal val="#ppt_x"/>
                                          </p:val>
                                        </p:tav>
                                        <p:tav tm="100000">
                                          <p:val>
                                            <p:strVal val="#ppt_x"/>
                                          </p:val>
                                        </p:tav>
                                      </p:tavLst>
                                    </p:anim>
                                    <p:anim calcmode="lin" valueType="num">
                                      <p:cBhvr>
                                        <p:cTn id="18"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22805" y="1913255"/>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孕产期保健</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9430"/>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经国</a:t>
            </a: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一、孕产期保健内容</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25215" y="2026285"/>
            <a:ext cx="7541895" cy="3744595"/>
          </a:xfrm>
          <a:prstGeom prst="rect">
            <a:avLst/>
          </a:prstGeom>
          <a:noFill/>
        </p:spPr>
        <p:txBody>
          <a:bodyPr wrap="square" lIns="91459" tIns="45729" rIns="91459" bIns="45729" rtlCol="0">
            <a:spAutoFit/>
          </a:bodyPr>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（一）母婴保健指导</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母婴保健指导是对孕育健康后代以及严重遗传性疾病和碘缺乏病等地方病的发病原因、治疗和预防方法提供医学意见。</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（二）孕妇、产妇保健</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孕妇、产妇保健是为孕妇、产妇提供卫生、营养、心理等方面的咨询和指导以及产前定期检查等医疗保健服务。其具体内容包括：①为孕产妇建立保健手册（卡），定期进行产前检查；②为孕产妇提供卫生、营养、心理等方面的医学指导与咨询；③对高危孕妇进行重点监护、随访和医疗保健服务；④为孕产妇提供安全分娩技术服务；⑤定期进行产后访视，指导产妇科学喂养婴儿；⑥提供避孕咨询指导和技术服务；⑦对产妇及其家属进行生殖健康教育和科学育儿知识教育；⑧其他孕产期保健服务。</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9430"/>
            <a:ext cx="8014335" cy="326580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经国</a:t>
            </a: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一、孕产期保健内容</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730625" y="2335530"/>
            <a:ext cx="7541895" cy="216852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（三）胎儿保健</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胎儿保健是指为胎儿生长发育进行监护，提供咨询和医学指导。</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（四）婴儿保健</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婴儿保健是指为婴儿生长发育、哺乳和护理提供医疗保健服务。医疗保健机构应当为产妇提供科学育儿、合理营养和母乳喂养的指导。</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665" y="2526"/>
              <a:ext cx="16376"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医师发现或者怀疑患严重遗传性疾病的育龄夫妻，应当提出医学意见。育龄夫妻应当根据医师的医学意见采取相应的措施。</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医疗保健机构发现孕妇患有下列严重疾病或者接触物理、化学、生物等有毒、有害因素，可能危及孕妇生命安全或者可能严重影响孕妇健康和胎儿正常发育的，应当对孕妇进行医学指导和下列必要的医学检查：①严重的妊娠合并症或者并发症；②严重的精神性疾病；③国务院卫生行政部门规定的严重影响生育的其他疾病。</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实施办法》第二十二条规定：“生育过严重遗传性疾病或者严重缺陷患儿的，再次妊娠前，夫妻双方应当按照国家有关规定到医疗、保健机构进行医学检查。医疗、保健机构应当向当事人介绍有关遗传性疾病的知识，给予咨询、指导。对诊断患有医学上认为不宜生育的严重遗传性疾病的，医师应当向当事人说明情况，并提出医学意见。”</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二、医学指导与医学意见</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090" y="2961"/>
              <a:ext cx="15020"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（一）产前诊断</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实施办法》第二十条规定：“孕妇有下列情形之一的，医师应当对其进行产前诊断：①羊水过多或者过少的；②胎儿发育异常或者胎儿有可疑畸形的；③孕早期接触过可能导致胎儿先天缺陷的物质的；④有遗传病家族史或者曾经分娩过先天性严重缺陷婴儿的；⑤初产妇年龄超过 35 周岁的。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（二）终止妊娠 </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母婴保健法第十八条　经产前诊断，有下列情形之一的，医师应当向夫妻双方说明情况，并提出终止妊娠的医学意见：①胎儿患严重遗传性疾病的；②胎儿有严重缺陷的；③因患严重疾病，继续妊娠可能危及孕妇生命安全或者严重危害孕妇健康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三、产前诊断与终止妊娠</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045970"/>
            <a:ext cx="8014335" cy="31788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四、出生医学证明</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10610" y="2343150"/>
            <a:ext cx="7541895" cy="258445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法》第二十三条规定：“医疗保健机构和从事家庭接生的人员按照国务院卫生行政部门的规定，出具统一制发的新生儿出生医学证明；有产妇和婴儿死亡以及新生儿出生缺陷情况的，应当向卫生行政部门报告。”</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卫计委统一制定的《出生医学证明》，由医疗保健机构出具，要求在新生儿出生后30 天以内领取，并以此作为申报户口的依据。</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045970"/>
            <a:ext cx="8014335" cy="31788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五、母婴保健技术鉴定</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10610" y="2343150"/>
            <a:ext cx="7541895" cy="258445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（一）母婴保健技术鉴定机构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法》规定，县级以上地方人民政府可以设立医学技术鉴定组织，负责对婚前医学检查、遗传病诊断和产前诊断有异议的结果进行医学技术鉴定。医学技术鉴定组织即母婴保健医学技术鉴定委员会。《母婴保健实施办法》第三十一条明确规定：“母婴保健医学技术鉴定委员会分为省、市、县三级。”</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045970"/>
            <a:ext cx="8014335" cy="348551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五、母婴保健技术鉴定</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10610" y="2343150"/>
            <a:ext cx="7541895" cy="299974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（二）母婴保健任职成员条件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医学技术鉴定委员会成员应当符合下列任职条件：①县级母婴保健医学技术鉴定委员会成员应当具有主治医师以上专业技术职务；②设区的市级和省级母婴保健医学技术鉴定委员会成员应当具有副主任医师以上专业技术职务；③从事医学技术鉴定的人员，必须具有临床经验和医学遗传学知识及母婴保健专业知识水平。医学技术鉴定组织机构的组成人员，由卫生行政部门提名，同级人民政府聘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090" y="2526"/>
              <a:ext cx="15020"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（三）母婴保健技术鉴定程序</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（1）当事人对婚前医学检查、遗传病诊断、产前诊断结果有异议，需要进一步确诊的，可以自接到检查或者自诊断结果之日起 15 日内向所在地县级或者设区的市级母婴保健医学技术鉴定委员会提出书面鉴定申请。</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（2）母婴保健医学技术鉴定委员会应当自接到鉴定申请之日起 30 日内做出医学技术鉴定意见，并及时通知当事人。</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（3）当事人对鉴定意见有异议的，可以自接到鉴定意见通知书之日起 15 日内向上一级母婴保健医学技术鉴定委员会申请再鉴定。</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（4）母婴保健医学技术鉴定委员会进行医学鉴定时须有 5 名以上相关专业医学技术鉴定委员会成员参加。</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五、母婴保健技术鉴定</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89480" y="1721485"/>
            <a:ext cx="736092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第四节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孕产期监护与管理</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一、母婴保健的行政管理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2301240"/>
            <a:ext cx="7541895" cy="258445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各级人民政府应当采取措施，加强母婴保健工作，提高医疗保健服务水平，积极防治由环境因素所致严重危害母亲和婴儿健康的地方性高发性疾病，促进母婴保健事业的发展。</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县级以上地方人民政府卫生行政部门管理本行政区域内的母婴保健工作；省、自治区、直辖市人民政府卫生行政部门指定的医疗保健机构负责本行政区域内的母婴保健监测和技术指导。</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60245"/>
            <a:ext cx="8014335" cy="348678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二、孕期监护</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65855" y="2411095"/>
            <a:ext cx="7541895" cy="258445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孕期监护主要是通过定期的产期检查来实现的。孕期检查的时间应从确诊早孕时开始。应行双合诊并测量基础血压，检查心肺，测尿蛋白及尿糖。对有遗传病家族史或分娩史者，可以在妊娠早期行绒毛活检，也可在妊娠中期抽取羊水行染色体核型分析，以降低先天缺陷儿及遗传病儿的出生率。经上述检查未发现异常者，应于妊娠 20 ～ 36 周 每 4 周检查 1 次，妊娠 36 周以后每周检查 1 次。高危孕妇应酌情增加产前检查次数。</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1355"/>
            <a:ext cx="8340090" cy="352425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三、孕期管理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841115" y="2341245"/>
            <a:ext cx="7366635" cy="299974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随着改革开放的前进步伐和医学科技事业的高速发展，近年来我国的孕产妇系统保健事业发展很快，各地均先后建立健全了孕产妇系统保健与孕妇管理制度，其目标为降低孕产妇及围生儿患病率，并提高母婴生活质量。根据卫计委的要求，国内已普遍实行孕产期系统保健的三级管理，推广使用孕产妇系统保健手册，着重对高危妊娠（在妊娠期有某种并发症、合并症或致病因素可能危害孕妇、胎儿及新生儿或导致难产者）进行筛查、监护和管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74488" y="238442"/>
            <a:ext cx="10564260" cy="5543549"/>
          </a:xfrm>
          <a:prstGeom prst="rect">
            <a:avLst/>
          </a:prstGeom>
        </p:spPr>
      </p:pic>
      <p:sp>
        <p:nvSpPr>
          <p:cNvPr id="4" name="矩形 3"/>
          <p:cNvSpPr/>
          <p:nvPr/>
        </p:nvSpPr>
        <p:spPr>
          <a:xfrm>
            <a:off x="1736090" y="2152015"/>
            <a:ext cx="8720455" cy="2122805"/>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第五节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母婴保健的法律责任</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304415"/>
            <a:ext cx="8014335" cy="285559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647950"/>
            <a:ext cx="7465060" cy="216852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法》第三十五条规定：“未取得国家颁发的有关合格证书的，有下列行为之一，县级以上地方人民政府卫生行政部门应当予以制止，并可以根据情节给予警告或者处以罚款：①从事婚前医学检查、遗传病诊断、产前诊断或者医学技术鉴定的；②施行终止妊娠手术的；③出具本法规定的有关医学证明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一、行政责任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932180" y="1667510"/>
            <a:ext cx="10327005" cy="2731770"/>
          </a:xfrm>
          <a:prstGeom prst="rect">
            <a:avLst/>
          </a:prstGeom>
          <a:noFill/>
        </p:spPr>
        <p:txBody>
          <a:bodyPr wrap="square">
            <a:spAutoFit/>
          </a:bodyPr>
          <a:lstStyle/>
          <a:p>
            <a:pPr algn="ctr">
              <a:lnSpc>
                <a:spcPct val="130000"/>
              </a:lnSpc>
              <a:spcBef>
                <a:spcPts val="0"/>
              </a:spcBef>
              <a:spcAft>
                <a:spcPts val="0"/>
              </a:spcAft>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第十四章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30000"/>
              </a:lnSpc>
              <a:spcBef>
                <a:spcPts val="0"/>
              </a:spcBef>
              <a:spcAft>
                <a:spcPts val="0"/>
              </a:spcAft>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母婴保健法律法规</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85365"/>
            <a:ext cx="8014335" cy="32677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64795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医疗保健机构或者人员未取得母婴保健技术许可，擅自从事婚前医学检查、遗传病诊断、产前诊断、终止妊娠手术和医学技术鉴定或者出具有关医学证明的，由卫生行政部门给予警告，责令其停止违法行为，没收违法所得；违法所得 5000 元以上的，并处违法所得 3 倍以上 5 倍以下的罚款；没有违法所得或者违法所得不足 5000 元的，并处5000 元以上 2 万元以下的罚款。</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二、民事责任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505710"/>
            <a:ext cx="8014335" cy="308483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77368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未取得国家颁发的有关合格证书，施行终止妊娠手术或者采取其他方法终止妊娠，致人死亡、残疾、丧失或者基本丧失劳动能力的，依照《中华人民共和国刑法》第一百三十四条、第一百三十五条的规定追究刑事责任。取得相应合格证书从事母婴保健的工作人员，由于严重不负责任，造成就诊人员死亡或者严重损害就诊人员身体健康的，依照《中华人民共和国刑法》第三百三十五条医疗事故罪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三、刑事责任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03910" y="3902710"/>
            <a:ext cx="3088005" cy="147637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200" b="1" dirty="0" smtClean="0"/>
              <a:t>1. 掌握母婴保健、母婴保健法的概念及立法意义。</a:t>
            </a:r>
            <a:endParaRPr sz="1200" b="1" dirty="0" smtClean="0"/>
          </a:p>
          <a:p>
            <a:pPr algn="just" fontAlgn="auto">
              <a:lnSpc>
                <a:spcPct val="150000"/>
              </a:lnSpc>
              <a:spcBef>
                <a:spcPts val="0"/>
              </a:spcBef>
              <a:spcAft>
                <a:spcPts val="0"/>
              </a:spcAft>
            </a:pPr>
            <a:r>
              <a:rPr sz="1200" b="1" dirty="0" smtClean="0"/>
              <a:t>2. 熟悉母婴保健法的执行机构及其职责；熟悉婚前保健、孕产期保健等服务的监护与管理；熟悉母婴保健法的法律责任。</a:t>
            </a:r>
            <a:endParaRPr sz="1200" b="1" dirty="0" smtClean="0"/>
          </a:p>
        </p:txBody>
      </p:sp>
      <p:sp>
        <p:nvSpPr>
          <p:cNvPr id="5" name="文本框 22"/>
          <p:cNvSpPr txBox="1"/>
          <p:nvPr/>
        </p:nvSpPr>
        <p:spPr>
          <a:xfrm flipH="1">
            <a:off x="4787265" y="4088765"/>
            <a:ext cx="2726690" cy="92202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具有依法从事婚前保健、孕产期保健服务的能力；具有判断母婴保健服务</a:t>
            </a:r>
            <a:endParaRPr lang="zh-CN" altLang="en-US" sz="1200" b="1" dirty="0" smtClean="0"/>
          </a:p>
          <a:p>
            <a:pPr algn="just" fontAlgn="auto">
              <a:lnSpc>
                <a:spcPct val="150000"/>
              </a:lnSpc>
              <a:spcBef>
                <a:spcPts val="0"/>
              </a:spcBef>
              <a:spcAft>
                <a:spcPts val="0"/>
              </a:spcAft>
            </a:pPr>
            <a:r>
              <a:rPr lang="zh-CN" altLang="en-US" sz="1200" b="1" dirty="0" smtClean="0"/>
              <a:t>过程中违法行为法律责任的能力。</a:t>
            </a:r>
            <a:endParaRPr lang="zh-CN" altLang="en-US" sz="1200" b="1" dirty="0" smtClean="0"/>
          </a:p>
        </p:txBody>
      </p:sp>
      <p:sp>
        <p:nvSpPr>
          <p:cNvPr id="6" name="文本框 22"/>
          <p:cNvSpPr txBox="1"/>
          <p:nvPr/>
        </p:nvSpPr>
        <p:spPr>
          <a:xfrm flipH="1">
            <a:off x="8314690" y="4138295"/>
            <a:ext cx="2877820" cy="92202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具有形成依法从事婚前保健、孕产期保健和孕产期监护与管理服务执业活动必备的执业素质。</a:t>
            </a:r>
            <a:endParaRPr lang="zh-CN" altLang="en-US" sz="1200" b="1"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90115" y="2096135"/>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母婴保健概述</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一、母婴保健的概念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10610" y="2272030"/>
            <a:ext cx="7417435" cy="299974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是指医疗保健机构运用现代医学科学技术对母亲和儿童、婴儿的身心健康和生命安全的维持与保护。根据《母婴保健法》的规定，国家发展母婴保健事业，提供必要条件和物质帮助，使母亲和婴儿获得医疗保健服务。各级人民政府领导母婴保健工作。母婴保健事业应当纳入国民经济和社会发展计划。国务院卫生行政部门主管全国母</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婴保健工作，根据不同地区情况提出分级分类指导原则，并对全国母婴保健工作实施监督。</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79470" y="2455545"/>
            <a:ext cx="8014335" cy="24130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二、母婴保健法的概念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77920" y="2993390"/>
            <a:ext cx="7417435" cy="133794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母婴保健法是调整保障母亲和婴儿健康，提高出生人口素质活动中产生的各种社会关系的法律规范的总称。泛指《母婴保健法》及与其相配套实施的法规、规章和规范性文件。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518" y="2634"/>
              <a:ext cx="15894"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（一）体现党和政府对妇女儿童健康的关怀</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的颁布和实施，充分体现了党和政府对广大妇女与儿童身心健康和生命安全的高度重视与亲切关怀；对加强政府对妇幼卫生工作的领导，发展妇幼保健事业，保障妇女和儿童身心健康，提高出生人口素质，促进家庭幸福、社会和谐、民族兴旺、国家富强具有十分重要的意义。</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（二）第一部保护妇女儿童的法律</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《母婴保健法》是中华人民共和国成立以来第一部保护妇女儿童健康的法律，是《中华人民共和国宪法》对妇女、儿童保护原则的具体化，是我国妇幼保健发展史上的一个重要里程碑。</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（三）充分显示妇幼工作的法制化轨道</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《母婴保健法》规定：“国家发展母婴保健事业，提供必要条件和物质帮助，使母亲和婴儿获得医疗保健服务。”</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三、母婴保健法的立法意义</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17" y="2352"/>
              <a:ext cx="15443" cy="7341"/>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（一）卫计委主管全国母婴保健工作</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卫计委主管全国母婴保健工作，并对母婴保健工作实施监督管理，其主要职责是：①执行《母婴保健法》及《母婴保健法实施办法》；②制定《母婴保健法》配套规章及技术规范；③按照分级分类指导原则制定全国母婴保健工作发展规划和实施步骤；④组织鉴定并推广母婴保健适宜技术；⑤对母婴保健工作进行监督管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（二）各级人民政府领导母婴保健工作</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母婴保健法》第三条第一款规定：“各级人民政府领导母婴保健工作。”其职责是：①将母婴保健事业纳入本地区国民经济和社会发展计划，制定本地区母婴保健工作发展规划，并为规划目标的实现提供政策保障；②组织、协调有关部门在各自职责范围内，配合卫生行政部门做好《母婴保健法》的执法监督管理工作；③为本地区医疗保健机构贯彻实施《母婴保健法》提供必要条件、物质帮助以及执法的专项经费。</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21882" y="116434"/>
            <a:ext cx="661543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四、母婴保健法的执行机构及其职责</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037_2*m_h_i*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2_1"/>
  <p:tag name="KSO_WM_UNIT_ID" val="diagram20199037_2*m_h_y*1_2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037_2*m_h_i*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3_1"/>
  <p:tag name="KSO_WM_UNIT_ID" val="diagram20199037_2*m_h_y*1_3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7_2*m_h_i*1_1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y"/>
  <p:tag name="KSO_WM_UNIT_INDEX" val="1_1_1"/>
  <p:tag name="KSO_WM_UNIT_ID" val="diagram20199037_2*m_h_y*1_1_1"/>
  <p:tag name="KSO_WM_TEMPLATE_CATEGORY" val="diagram"/>
  <p:tag name="KSO_WM_TEMPLATE_INDEX" val="20199037"/>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 name="KSO_WM_UNIT_DIAGRAM_SCHEMECOLOR_ID" val="0"/>
</p:tagLst>
</file>

<file path=ppt/tags/tag26.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7_2*m_h_f*1_1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2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037_2*m_h_f*1_3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28.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8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037_2*m_h_f*1_2_1"/>
  <p:tag name="KSO_WM_TEMPLATE_CATEGORY" val="diagram"/>
  <p:tag name="KSO_WM_TEMPLATE_INDEX" val="20199037"/>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199037_2*m_h_z*1_2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199037_2*m_h_z*1_3_1"/>
  <p:tag name="KSO_WM_TEMPLATE_CATEGORY" val="diagram"/>
  <p:tag name="KSO_WM_TEMPLATE_INDEX" val="201990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0"/>
</p:tagLst>
</file>

<file path=ppt/tags/tag3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3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34.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4*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35.xml><?xml version="1.0" encoding="utf-8"?>
<p:tagLst xmlns:p="http://schemas.openxmlformats.org/presentationml/2006/main">
  <p:tag name="KSO_WM_TEMPLATE_CATEGORY" val="diagram"/>
  <p:tag name="KSO_WM_TEMPLATE_INDEX" val="20188729"/>
  <p:tag name="KSO_WM_UNIT_TYPE" val="n_h_h_f"/>
  <p:tag name="KSO_WM_UNIT_INDEX" val="1_2_1_1"/>
  <p:tag name="KSO_WM_UNIT_ID" val="diagram20188729_4*n_h_h_f*1_2_1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36.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4*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37.xml><?xml version="1.0" encoding="utf-8"?>
<p:tagLst xmlns:p="http://schemas.openxmlformats.org/presentationml/2006/main">
  <p:tag name="KSO_WM_TEMPLATE_CATEGORY" val="diagram"/>
  <p:tag name="KSO_WM_TEMPLATE_INDEX" val="20188729"/>
  <p:tag name="KSO_WM_UNIT_TYPE" val="n_h_h_f"/>
  <p:tag name="KSO_WM_UNIT_INDEX" val="1_2_2_1"/>
  <p:tag name="KSO_WM_UNIT_ID" val="diagram20188729_4*n_h_h_f*1_2_2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38.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4*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6"/>
</p:tagLst>
</file>

<file path=ppt/tags/tag39.xml><?xml version="1.0" encoding="utf-8"?>
<p:tagLst xmlns:p="http://schemas.openxmlformats.org/presentationml/2006/main">
  <p:tag name="KSO_WM_TEMPLATE_CATEGORY" val="diagram"/>
  <p:tag name="KSO_WM_TEMPLATE_INDEX" val="20188729"/>
  <p:tag name="KSO_WM_UNIT_TYPE" val="n_h_h_f"/>
  <p:tag name="KSO_WM_UNIT_INDEX" val="1_2_3_1"/>
  <p:tag name="KSO_WM_UNIT_ID" val="diagram20188729_4*n_h_h_f*1_2_3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6"/>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5261</Words>
  <Application>WPS 演示</Application>
  <PresentationFormat>自定义</PresentationFormat>
  <Paragraphs>251</Paragraphs>
  <Slides>32</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32</vt:i4>
      </vt:variant>
    </vt:vector>
  </HeadingPairs>
  <TitlesOfParts>
    <vt:vector size="45"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676</cp:revision>
  <dcterms:created xsi:type="dcterms:W3CDTF">2019-11-11T13:37:00Z</dcterms:created>
  <dcterms:modified xsi:type="dcterms:W3CDTF">2022-02-21T07:56:11Z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